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5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84" r:id="rId13"/>
    <p:sldId id="285" r:id="rId14"/>
    <p:sldId id="283" r:id="rId15"/>
    <p:sldId id="286" r:id="rId16"/>
    <p:sldId id="290" r:id="rId17"/>
    <p:sldId id="287" r:id="rId18"/>
    <p:sldId id="271" r:id="rId19"/>
    <p:sldId id="272" r:id="rId20"/>
    <p:sldId id="269" r:id="rId21"/>
    <p:sldId id="274" r:id="rId22"/>
    <p:sldId id="275" r:id="rId23"/>
    <p:sldId id="288" r:id="rId24"/>
    <p:sldId id="289" r:id="rId25"/>
    <p:sldId id="29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52"/>
    <p:restoredTop sz="90319"/>
  </p:normalViewPr>
  <p:slideViewPr>
    <p:cSldViewPr snapToGrid="0" snapToObjects="1">
      <p:cViewPr>
        <p:scale>
          <a:sx n="105" d="100"/>
          <a:sy n="105" d="100"/>
        </p:scale>
        <p:origin x="1744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24E85-6A83-CA45-A48F-7919BE938556}" type="datetimeFigureOut">
              <a:rPr lang="en-US" smtClean="0"/>
              <a:t>8/25/17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00863-747C-0544-BD48-F548DEDDF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Collecting supervision one bit (one binary label)</a:t>
            </a:r>
            <a:r>
              <a:rPr lang="en-US" baseline="0" dirty="0" smtClean="0"/>
              <a:t> at a time leaves a lot of signal on the table.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00863-747C-0544-BD48-F548DEDDFD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04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00863-747C-0544-BD48-F548DEDDFD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4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Traditionally this is where labeled data would be</a:t>
            </a:r>
            <a:r>
              <a:rPr lang="en-US" baseline="0" dirty="0" smtClean="0"/>
              <a:t> used to learn to rank the candidate programs.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00863-747C-0544-BD48-F548DEDDFD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24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One-slide speed pitch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00863-747C-0544-BD48-F548DEDDFD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55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375F-1884-224E-976A-B5C6242FF1F8}" type="datetimeFigureOut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375F-1884-224E-976A-B5C6242FF1F8}" type="datetimeFigureOut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375F-1884-224E-976A-B5C6242FF1F8}" type="datetimeFigureOut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375F-1884-224E-976A-B5C6242FF1F8}" type="datetimeFigureOut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375F-1884-224E-976A-B5C6242FF1F8}" type="datetimeFigureOut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375F-1884-224E-976A-B5C6242FF1F8}" type="datetimeFigureOut">
              <a:rPr lang="en-US" smtClean="0"/>
              <a:t>8/25/17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375F-1884-224E-976A-B5C6242FF1F8}" type="datetimeFigureOut">
              <a:rPr lang="en-US" smtClean="0"/>
              <a:t>8/25/17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375F-1884-224E-976A-B5C6242FF1F8}" type="datetimeFigureOut">
              <a:rPr lang="en-US" smtClean="0"/>
              <a:t>8/25/17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375F-1884-224E-976A-B5C6242FF1F8}" type="datetimeFigureOut">
              <a:rPr lang="en-US" smtClean="0"/>
              <a:t>8/25/17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375F-1884-224E-976A-B5C6242FF1F8}" type="datetimeFigureOut">
              <a:rPr lang="en-US" smtClean="0"/>
              <a:t>8/25/17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375F-1884-224E-976A-B5C6242FF1F8}" type="datetimeFigureOut">
              <a:rPr lang="en-US" smtClean="0"/>
              <a:t>8/25/17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2375F-1884-224E-976A-B5C6242FF1F8}" type="datetimeFigureOut">
              <a:rPr lang="en-US" smtClean="0"/>
              <a:t>8/25/17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0495B-5B31-CC4F-AF54-7AB1CAF79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6" Type="http://schemas.openxmlformats.org/officeDocument/2006/relationships/image" Target="../media/image27.tiff"/><Relationship Id="rId7" Type="http://schemas.openxmlformats.org/officeDocument/2006/relationships/image" Target="../media/image28.tiff"/><Relationship Id="rId8" Type="http://schemas.openxmlformats.org/officeDocument/2006/relationships/image" Target="../media/image29.tiff"/><Relationship Id="rId9" Type="http://schemas.openxmlformats.org/officeDocument/2006/relationships/image" Target="../media/image30.tiff"/><Relationship Id="rId10" Type="http://schemas.openxmlformats.org/officeDocument/2006/relationships/image" Target="../media/image31.tiff"/><Relationship Id="rId11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Relationship Id="rId3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8" y="208343"/>
            <a:ext cx="9144000" cy="146124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Babble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Labble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:</a:t>
            </a:r>
            <a:b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sz="3600" dirty="0" smtClean="0">
                <a:latin typeface="Helvetica Light" charset="0"/>
                <a:ea typeface="Helvetica Light" charset="0"/>
                <a:cs typeface="Helvetica Light" charset="0"/>
              </a:rPr>
              <a:t>Learning from Natural Language Explanations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11" y="1909762"/>
            <a:ext cx="3827971" cy="39036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18258" y="5932902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Braden Hancock,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Paroma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Varma, 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Percy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Liang, Chris Ré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3989" y="6330312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DAWN </a:t>
            </a:r>
            <a:r>
              <a:rPr lang="en-US" smtClean="0">
                <a:latin typeface="Helvetica Light" charset="0"/>
                <a:ea typeface="Helvetica Light" charset="0"/>
                <a:cs typeface="Helvetica Light" charset="0"/>
              </a:rPr>
              <a:t>Retreat </a:t>
            </a:r>
            <a:r>
              <a:rPr lang="en-US" smtClean="0">
                <a:latin typeface="Helvetica Light" charset="0"/>
                <a:ea typeface="Helvetica Light" charset="0"/>
                <a:cs typeface="Helvetica Light" charset="0"/>
              </a:rPr>
              <a:t>12 Sept 2017</a:t>
            </a:r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Helvetica Light" charset="0"/>
                <a:ea typeface="Helvetica Light" charset="0"/>
                <a:cs typeface="Helvetica Light" charset="0"/>
              </a:rPr>
              <a:t>Option 3: With Explanations (Babble </a:t>
            </a:r>
            <a:r>
              <a:rPr lang="en-US" sz="4000" dirty="0" err="1" smtClean="0">
                <a:latin typeface="Helvetica Light" charset="0"/>
                <a:ea typeface="Helvetica Light" charset="0"/>
                <a:cs typeface="Helvetica Light" charset="0"/>
              </a:rPr>
              <a:t>Labble</a:t>
            </a:r>
            <a:r>
              <a:rPr lang="en-US" sz="4000" dirty="0" smtClean="0">
                <a:latin typeface="Helvetica Light" charset="0"/>
                <a:ea typeface="Helvetica Light" charset="0"/>
                <a:cs typeface="Helvetica Light" charset="0"/>
              </a:rPr>
              <a:t>)</a:t>
            </a:r>
            <a:endParaRPr lang="en-US" sz="40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56" y="2222328"/>
            <a:ext cx="10113264" cy="335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6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Helvetica Light" charset="0"/>
                <a:ea typeface="Helvetica Light" charset="0"/>
                <a:cs typeface="Helvetica Light" charset="0"/>
              </a:rPr>
              <a:t>Option 3: With Explanations (Babble </a:t>
            </a:r>
            <a:r>
              <a:rPr lang="en-US" sz="4000" dirty="0" err="1" smtClean="0">
                <a:latin typeface="Helvetica Light" charset="0"/>
                <a:ea typeface="Helvetica Light" charset="0"/>
                <a:cs typeface="Helvetica Light" charset="0"/>
              </a:rPr>
              <a:t>Labble</a:t>
            </a:r>
            <a:r>
              <a:rPr lang="en-US" sz="4000" dirty="0" smtClean="0">
                <a:latin typeface="Helvetica Light" charset="0"/>
                <a:ea typeface="Helvetica Light" charset="0"/>
                <a:cs typeface="Helvetica Light" charset="0"/>
              </a:rPr>
              <a:t>)</a:t>
            </a:r>
            <a:endParaRPr lang="en-US" sz="40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2952" y="1796288"/>
            <a:ext cx="103408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Pros:</a:t>
            </a:r>
          </a:p>
          <a:p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Ease of use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Faster supervision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More sources of supervision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448" y="2633472"/>
            <a:ext cx="822960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12" y="2557360"/>
            <a:ext cx="899072" cy="899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88" y="2557360"/>
            <a:ext cx="899072" cy="8990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0950" r="40450"/>
          <a:stretch/>
        </p:blipFill>
        <p:spPr>
          <a:xfrm>
            <a:off x="9250168" y="2574086"/>
            <a:ext cx="875287" cy="8823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31146" t="9767" r="34236" b="8631"/>
          <a:stretch/>
        </p:blipFill>
        <p:spPr>
          <a:xfrm>
            <a:off x="10611558" y="2574086"/>
            <a:ext cx="568300" cy="8823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0343" y="4851263"/>
            <a:ext cx="2045020" cy="15359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74503" y="3958627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10x faster?</a:t>
            </a:r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74843" y="5754446"/>
            <a:ext cx="6123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More people in the world can talk than can program</a:t>
            </a: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74842" y="6154556"/>
            <a:ext cx="5222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More written text in the world than programs</a:t>
            </a: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4503" y="5181831"/>
            <a:ext cx="2265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Helvetica Light" charset="0"/>
                <a:ea typeface="Helvetica Light" charset="0"/>
                <a:cs typeface="Helvetica Light" charset="0"/>
              </a:rPr>
              <a:t>1000x more?</a:t>
            </a:r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186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6432804" y="3868709"/>
            <a:ext cx="2272284" cy="2272284"/>
          </a:xfrm>
          <a:prstGeom prst="rect">
            <a:avLst/>
          </a:prstGeom>
          <a:solidFill>
            <a:srgbClr val="00B05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160520" y="1581912"/>
            <a:ext cx="4544568" cy="45445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Connector 6"/>
          <p:cNvCxnSpPr>
            <a:stCxn id="4" idx="0"/>
            <a:endCxn id="4" idx="2"/>
          </p:cNvCxnSpPr>
          <p:nvPr/>
        </p:nvCxnSpPr>
        <p:spPr>
          <a:xfrm>
            <a:off x="6432804" y="1581912"/>
            <a:ext cx="0" cy="4544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1"/>
            <a:endCxn id="4" idx="3"/>
          </p:cNvCxnSpPr>
          <p:nvPr/>
        </p:nvCxnSpPr>
        <p:spPr>
          <a:xfrm>
            <a:off x="4160520" y="3854196"/>
            <a:ext cx="45445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42549" y="402336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Accessibility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28497" y="3592586"/>
            <a:ext cx="1803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Scalability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1712" y="4878842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Helvetica" charset="0"/>
                <a:ea typeface="Helvetica" charset="0"/>
                <a:cs typeface="Helvetica" charset="0"/>
              </a:rPr>
              <a:t>High</a:t>
            </a:r>
            <a:endParaRPr lang="en-US" sz="2800" dirty="0">
              <a:solidFill>
                <a:srgbClr val="00B05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1711" y="2388626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Low</a:t>
            </a:r>
            <a:endParaRPr lang="en-US" sz="28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3080" y="1022116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Helvetica" charset="0"/>
                <a:ea typeface="Helvetica" charset="0"/>
                <a:cs typeface="Helvetica" charset="0"/>
              </a:rPr>
              <a:t>High</a:t>
            </a:r>
            <a:endParaRPr lang="en-US" sz="2800" dirty="0">
              <a:solidFill>
                <a:srgbClr val="00B05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28801" y="1022116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Low</a:t>
            </a:r>
            <a:endParaRPr lang="en-US" sz="28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93120" y="4571065"/>
            <a:ext cx="1229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Babble </a:t>
            </a:r>
          </a:p>
          <a:p>
            <a:pPr algn="ctr"/>
            <a:r>
              <a:rPr lang="en-US" sz="2400" dirty="0" err="1" smtClean="0">
                <a:latin typeface="Helvetica" charset="0"/>
                <a:ea typeface="Helvetica" charset="0"/>
                <a:cs typeface="Helvetica" charset="0"/>
              </a:rPr>
              <a:t>Labble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93120" y="2289636"/>
            <a:ext cx="13516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Manual</a:t>
            </a:r>
          </a:p>
          <a:p>
            <a:pPr algn="ct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Labeling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37891" y="4611137"/>
            <a:ext cx="1519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Labeling </a:t>
            </a:r>
          </a:p>
          <a:p>
            <a:pPr algn="ct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Functions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7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Natural Language is Ambiguous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6183" b="38547"/>
          <a:stretch/>
        </p:blipFill>
        <p:spPr>
          <a:xfrm>
            <a:off x="519176" y="1690688"/>
            <a:ext cx="2997200" cy="923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9091"/>
          <a:stretch/>
        </p:blipFill>
        <p:spPr>
          <a:xfrm>
            <a:off x="4164838" y="1690688"/>
            <a:ext cx="3465830" cy="13876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130" y="1446339"/>
            <a:ext cx="2997200" cy="237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0040" t="13168" r="20885" b="15446"/>
          <a:stretch/>
        </p:blipFill>
        <p:spPr>
          <a:xfrm>
            <a:off x="4530725" y="3621024"/>
            <a:ext cx="2734056" cy="2825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5629" t="8334" r="11918" b="12346"/>
          <a:stretch/>
        </p:blipFill>
        <p:spPr>
          <a:xfrm>
            <a:off x="8414258" y="4096512"/>
            <a:ext cx="2862072" cy="23500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871216"/>
            <a:ext cx="2449688" cy="36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03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rapezoid 19"/>
          <p:cNvSpPr/>
          <p:nvPr/>
        </p:nvSpPr>
        <p:spPr>
          <a:xfrm rot="16200000" flipV="1">
            <a:off x="4174522" y="3019899"/>
            <a:ext cx="4031673" cy="1810770"/>
          </a:xfrm>
          <a:prstGeom prst="trapezoid">
            <a:avLst>
              <a:gd name="adj" fmla="val 8551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apezoid 18"/>
          <p:cNvSpPr/>
          <p:nvPr/>
        </p:nvSpPr>
        <p:spPr>
          <a:xfrm rot="16200000">
            <a:off x="1042578" y="3003799"/>
            <a:ext cx="4031673" cy="1874519"/>
          </a:xfrm>
          <a:prstGeom prst="trapezoid">
            <a:avLst>
              <a:gd name="adj" fmla="val 84672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912" y="162306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Babble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Labble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Framework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121154" y="3337560"/>
            <a:ext cx="1874520" cy="120700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Semantic Parser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86756" y="3337560"/>
            <a:ext cx="1874520" cy="120700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Filter Bank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452358" y="3337560"/>
            <a:ext cx="1874520" cy="120700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Label Aggregator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53" y="1576562"/>
            <a:ext cx="1086104" cy="1086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41" y="4673536"/>
            <a:ext cx="1603919" cy="10698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887" y="2754132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Unlabeled Examples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6375" y="5620670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Helvetica Light" charset="0"/>
                <a:ea typeface="Helvetica Light" charset="0"/>
                <a:cs typeface="Helvetica Light" charset="0"/>
              </a:rPr>
              <a:t>Explanations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84706" y="3172968"/>
            <a:ext cx="381254" cy="4206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584706" y="4208756"/>
            <a:ext cx="381254" cy="4206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40860" y="3941064"/>
            <a:ext cx="62433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481062" y="3977640"/>
            <a:ext cx="62433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68688" y="2725106"/>
            <a:ext cx="1197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Candidate </a:t>
            </a:r>
          </a:p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LFs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68679" y="2725106"/>
            <a:ext cx="970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Passing </a:t>
            </a:r>
          </a:p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LFs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370" y="1946219"/>
            <a:ext cx="277614" cy="2776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434" y="1652707"/>
            <a:ext cx="1210619" cy="9684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6051" y="1856426"/>
            <a:ext cx="457200" cy="457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4510" y="2207294"/>
            <a:ext cx="518474" cy="518474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10586974" y="3977640"/>
            <a:ext cx="62433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234506" y="2690855"/>
            <a:ext cx="1309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Probabilistic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Labels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9488" y="2136378"/>
            <a:ext cx="526288" cy="5262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4888" y="2177841"/>
            <a:ext cx="464600" cy="44336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1335512" y="3407212"/>
            <a:ext cx="5838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0.86</a:t>
            </a:r>
          </a:p>
          <a:p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0.65</a:t>
            </a:r>
          </a:p>
          <a:p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0.12</a:t>
            </a:r>
          </a:p>
          <a:p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0.73</a:t>
            </a:r>
          </a:p>
          <a:p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0.27</a:t>
            </a:r>
          </a:p>
        </p:txBody>
      </p:sp>
      <p:sp>
        <p:nvSpPr>
          <p:cNvPr id="35" name="Double Bracket 34"/>
          <p:cNvSpPr/>
          <p:nvPr/>
        </p:nvSpPr>
        <p:spPr>
          <a:xfrm>
            <a:off x="11309919" y="3411663"/>
            <a:ext cx="635000" cy="129182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5567" y="4591131"/>
            <a:ext cx="648101" cy="119881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89300" y="5710960"/>
            <a:ext cx="655619" cy="655619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rot="5400000">
            <a:off x="11320841" y="5132627"/>
            <a:ext cx="62433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387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Semantic Parser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16246" y="3522226"/>
            <a:ext cx="1874520" cy="120700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Semantic Parser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7090" y="3920990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“‘wife’ precedes B in the sentence”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157616" y="4105656"/>
            <a:ext cx="45096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53249" y="2273701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Natural Language</a:t>
            </a:r>
            <a:endParaRPr lang="en-US" dirty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742320" y="4134874"/>
            <a:ext cx="426576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36405" y="2273701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Helvetica" charset="0"/>
                <a:ea typeface="Helvetica" charset="0"/>
                <a:cs typeface="Helvetica" charset="0"/>
              </a:rPr>
              <a:t>Candidate Programs</a:t>
            </a:r>
            <a:endParaRPr lang="en-US" dirty="0">
              <a:solidFill>
                <a:srgbClr val="00B0F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9051" y="319214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Before(‘wife’, B)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99051" y="3561481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Before(B, ‘wife’)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99051" y="393081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In(B, Sentence)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99051" y="4300145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In(“’wife’ precedes B”, Sentence)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99051" y="4669477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And(Before(‘wife’, B), In(B, Sentence))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0" name="Left Brace 19"/>
          <p:cNvSpPr/>
          <p:nvPr/>
        </p:nvSpPr>
        <p:spPr>
          <a:xfrm>
            <a:off x="7320450" y="3109853"/>
            <a:ext cx="365904" cy="203175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7686354" y="3541407"/>
            <a:ext cx="40343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625520" y="315021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Helvetica" charset="0"/>
                <a:ea typeface="Helvetica" charset="0"/>
                <a:cs typeface="Helvetica" charset="0"/>
              </a:rPr>
              <a:t>Correct</a:t>
            </a:r>
            <a:endParaRPr lang="en-US" dirty="0">
              <a:solidFill>
                <a:srgbClr val="00B05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625520" y="354140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Spurious</a:t>
            </a:r>
            <a:endParaRPr lang="en-US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798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Spurious Programs 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2881677"/>
            <a:ext cx="378821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 smtClean="0">
                <a:latin typeface="Helvetica Light" charset="0"/>
                <a:ea typeface="Helvetica Light" charset="0"/>
                <a:cs typeface="Helvetica Light" charset="0"/>
              </a:rPr>
              <a:t>Explanation Y:</a:t>
            </a:r>
          </a:p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“‘wife’ precedes </a:t>
            </a:r>
            <a:r>
              <a:rPr lang="en-US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B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in the sentence”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95400" y="492683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Before(‘wife’, B)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0" y="529616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Before(B,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‘wife’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0" y="5665494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In(B, Sentence)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89733" y="492430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Helvetica" charset="0"/>
                <a:ea typeface="Helvetica" charset="0"/>
                <a:cs typeface="Helvetica" charset="0"/>
              </a:rPr>
              <a:t>Correct</a:t>
            </a:r>
            <a:endParaRPr lang="en-US" dirty="0">
              <a:solidFill>
                <a:srgbClr val="00B05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89732" y="531371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False for X</a:t>
            </a:r>
            <a:endParaRPr lang="en-US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89731" y="5703116"/>
            <a:ext cx="316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Trivially True for all examples</a:t>
            </a:r>
            <a:endParaRPr lang="en-US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01496" y="6046494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After(B,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‘wife’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95827" y="6093260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Redundant with LF #1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8200" y="49243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Light" charset="0"/>
                <a:ea typeface="Helvetica Light" charset="0"/>
                <a:cs typeface="Helvetica Light" charset="0"/>
              </a:rPr>
              <a:t>1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8200" y="52961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2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8200" y="56680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3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8200" y="60398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4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8200" y="446438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#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8200" y="4011954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Helvetica Light" charset="0"/>
                <a:ea typeface="Helvetica Light" charset="0"/>
                <a:cs typeface="Helvetica Light" charset="0"/>
              </a:rPr>
              <a:t>Candidate Programs:</a:t>
            </a:r>
            <a:endParaRPr lang="en-US" b="1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95400" y="446438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Program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89731" y="446438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Observations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838200" y="4833717"/>
            <a:ext cx="5544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38200" y="1500099"/>
            <a:ext cx="56092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 smtClean="0">
                <a:latin typeface="Helvetica Light" charset="0"/>
                <a:ea typeface="Helvetica Light" charset="0"/>
                <a:cs typeface="Helvetica Light" charset="0"/>
              </a:rPr>
              <a:t>Example X:</a:t>
            </a:r>
          </a:p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  </a:t>
            </a:r>
            <a:r>
              <a:rPr lang="en-US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		         </a:t>
            </a:r>
            <a:r>
              <a:rPr lang="en-US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B</a:t>
            </a:r>
          </a:p>
          <a:p>
            <a:r>
              <a:rPr lang="en-US" dirty="0" smtClean="0">
                <a:solidFill>
                  <a:srgbClr val="0432FF"/>
                </a:solidFill>
                <a:latin typeface="Helvetica Light" charset="0"/>
                <a:ea typeface="Helvetica Light" charset="0"/>
                <a:cs typeface="Helvetica Light" charset="0"/>
              </a:rPr>
              <a:t>Barack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and his wife </a:t>
            </a:r>
            <a:r>
              <a:rPr lang="en-US" dirty="0" smtClean="0">
                <a:solidFill>
                  <a:srgbClr val="0432FF"/>
                </a:solidFill>
                <a:latin typeface="Helvetica Light" charset="0"/>
                <a:ea typeface="Helvetica Light" charset="0"/>
                <a:cs typeface="Helvetica Light" charset="0"/>
              </a:rPr>
              <a:t>Michelle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live in the White House.</a:t>
            </a:r>
          </a:p>
        </p:txBody>
      </p:sp>
    </p:spTree>
    <p:extLst>
      <p:ext uri="{BB962C8B-B14F-4D97-AF65-F5344CB8AC3E}">
        <p14:creationId xmlns:p14="http://schemas.microsoft.com/office/powerpoint/2010/main" val="350736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Filter Bank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5576" y="1604264"/>
            <a:ext cx="43585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Example </a:t>
            </a:r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consistency</a:t>
            </a: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Uniform </a:t>
            </a:r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signature</a:t>
            </a: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Redundant signature</a:t>
            </a:r>
          </a:p>
        </p:txBody>
      </p:sp>
      <p:sp>
        <p:nvSpPr>
          <p:cNvPr id="5" name="Oval 4"/>
          <p:cNvSpPr/>
          <p:nvPr/>
        </p:nvSpPr>
        <p:spPr>
          <a:xfrm>
            <a:off x="6002509" y="4485348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328645" y="4485348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654781" y="4485348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80917" y="4485348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307053" y="4485348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633189" y="4485348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959325" y="4485348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285461" y="4485348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611597" y="4485348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937733" y="4485348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263869" y="4485348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90005" y="4485348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996819" y="5753334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322955" y="5753334"/>
            <a:ext cx="210312" cy="2103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49091" y="5753334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75227" y="5753334"/>
            <a:ext cx="210312" cy="2103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301363" y="5753334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627499" y="5753334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953635" y="5753334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279771" y="5753334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605907" y="5753334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932043" y="5753334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258179" y="5753334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584315" y="5753334"/>
            <a:ext cx="210312" cy="2103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318223" y="4408902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LF 1: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318223" y="567382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Helvetica Light" charset="0"/>
                <a:ea typeface="Helvetica Light" charset="0"/>
                <a:cs typeface="Helvetica Light" charset="0"/>
              </a:rPr>
              <a:t>LF 1:</a:t>
            </a:r>
            <a:endParaRPr lang="en-US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18223" y="6069246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LF 2:</a:t>
            </a:r>
          </a:p>
        </p:txBody>
      </p:sp>
      <p:sp>
        <p:nvSpPr>
          <p:cNvPr id="32" name="Oval 31"/>
          <p:cNvSpPr/>
          <p:nvPr/>
        </p:nvSpPr>
        <p:spPr>
          <a:xfrm>
            <a:off x="5996819" y="6158169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22955" y="6158169"/>
            <a:ext cx="210312" cy="2103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649091" y="6158169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975227" y="6158169"/>
            <a:ext cx="210312" cy="2103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301363" y="6158169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627499" y="6158169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953635" y="6158169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279771" y="6158169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605907" y="6158169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932043" y="6158169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258179" y="6158169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9584315" y="6158169"/>
            <a:ext cx="210312" cy="2103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87065" y="2197945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336760" y="3013301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314117" y="2013687"/>
            <a:ext cx="354456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Input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: 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X has label      because Y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Parse: Y -&gt; LF</a:t>
            </a:r>
            <a:r>
              <a:rPr lang="en-US" baseline="-25000" dirty="0" smtClean="0">
                <a:latin typeface="Helvetica Light" charset="0"/>
                <a:ea typeface="Helvetica Light" charset="0"/>
                <a:cs typeface="Helvetica Light" charset="0"/>
              </a:rPr>
              <a:t>Y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Evaluate: LF</a:t>
            </a:r>
            <a:r>
              <a:rPr lang="en-US" baseline="-25000" dirty="0" smtClean="0">
                <a:latin typeface="Helvetica Light" charset="0"/>
                <a:ea typeface="Helvetica Light" charset="0"/>
                <a:cs typeface="Helvetica Light" charset="0"/>
              </a:rPr>
              <a:t>Y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(X) =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Inconsistent:     ≠ </a:t>
            </a:r>
          </a:p>
        </p:txBody>
      </p:sp>
      <p:sp>
        <p:nvSpPr>
          <p:cNvPr id="51" name="Oval 50"/>
          <p:cNvSpPr/>
          <p:nvPr/>
        </p:nvSpPr>
        <p:spPr>
          <a:xfrm>
            <a:off x="7187063" y="3433543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763270" y="3430918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691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Label Aggregator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5576" y="1796288"/>
            <a:ext cx="103408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Model the LFs’ accuracies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Model the LFs’ dependencies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8164" r="2767" b="34944"/>
          <a:stretch/>
        </p:blipFill>
        <p:spPr>
          <a:xfrm>
            <a:off x="6721233" y="2091018"/>
            <a:ext cx="4291863" cy="1728061"/>
          </a:xfrm>
          <a:prstGeom prst="rect">
            <a:avLst/>
          </a:prstGeom>
        </p:spPr>
      </p:pic>
      <p:sp>
        <p:nvSpPr>
          <p:cNvPr id="60" name="Down Arrow 59"/>
          <p:cNvSpPr/>
          <p:nvPr/>
        </p:nvSpPr>
        <p:spPr>
          <a:xfrm>
            <a:off x="8784594" y="2059112"/>
            <a:ext cx="244719" cy="2423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8167007" y="1796288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Arial Rounded MT Bold" charset="0"/>
                <a:ea typeface="Arial Rounded MT Bold" charset="0"/>
                <a:cs typeface="Arial Rounded MT Bold" charset="0"/>
              </a:rPr>
              <a:t>(Probably Wrong)</a:t>
            </a:r>
            <a:endParaRPr lang="en-US" sz="1200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604260" y="5888228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930396" y="5888228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256532" y="5888228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582668" y="5888228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908804" y="5888228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990844" y="5888228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967728" y="5888228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956695" y="5888228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101193" y="6178050"/>
            <a:ext cx="688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Exp</a:t>
            </a:r>
            <a:r>
              <a:rPr lang="en-US" dirty="0" smtClean="0"/>
              <a:t> 1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781126" y="6178050"/>
            <a:ext cx="688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Exp</a:t>
            </a:r>
            <a:r>
              <a:rPr lang="en-US" dirty="0" smtClean="0"/>
              <a:t> 2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728879" y="6178050"/>
            <a:ext cx="688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Exp</a:t>
            </a:r>
            <a:r>
              <a:rPr lang="en-US" dirty="0" smtClean="0"/>
              <a:t> 3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717846" y="6178050"/>
            <a:ext cx="688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Exp</a:t>
            </a:r>
            <a:r>
              <a:rPr lang="en-US" dirty="0" smtClean="0"/>
              <a:t> 4</a:t>
            </a:r>
          </a:p>
        </p:txBody>
      </p:sp>
      <p:sp>
        <p:nvSpPr>
          <p:cNvPr id="74" name="Oval 73"/>
          <p:cNvSpPr/>
          <p:nvPr/>
        </p:nvSpPr>
        <p:spPr>
          <a:xfrm>
            <a:off x="3604260" y="4821335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930396" y="4821335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256532" y="4821335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582668" y="4821335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908804" y="4821335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234940" y="4821335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5559606" y="4821335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884272" y="4821335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552664" y="5271366"/>
            <a:ext cx="377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vs</a:t>
            </a:r>
            <a:endParaRPr lang="en-US" dirty="0" smtClean="0"/>
          </a:p>
        </p:txBody>
      </p:sp>
      <p:sp>
        <p:nvSpPr>
          <p:cNvPr id="83" name="Rectangle 82"/>
          <p:cNvSpPr/>
          <p:nvPr/>
        </p:nvSpPr>
        <p:spPr>
          <a:xfrm>
            <a:off x="9029313" y="474182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</a:t>
            </a:r>
          </a:p>
        </p:txBody>
      </p:sp>
      <p:sp>
        <p:nvSpPr>
          <p:cNvPr id="84" name="Oval 83"/>
          <p:cNvSpPr/>
          <p:nvPr/>
        </p:nvSpPr>
        <p:spPr>
          <a:xfrm>
            <a:off x="9988017" y="4821335"/>
            <a:ext cx="210312" cy="21031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9022639" y="580871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</a:t>
            </a:r>
          </a:p>
        </p:txBody>
      </p:sp>
      <p:sp>
        <p:nvSpPr>
          <p:cNvPr id="87" name="Oval 86"/>
          <p:cNvSpPr/>
          <p:nvPr/>
        </p:nvSpPr>
        <p:spPr>
          <a:xfrm>
            <a:off x="9988017" y="5888228"/>
            <a:ext cx="210312" cy="21031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38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Spurious 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LFs 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can still be helpful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69872" y="2649974"/>
            <a:ext cx="9637776" cy="5303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9872" y="2730702"/>
            <a:ext cx="884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Following the birth of their daughter, </a:t>
            </a:r>
            <a:r>
              <a:rPr lang="en-US" dirty="0" smtClean="0">
                <a:solidFill>
                  <a:srgbClr val="0432FF"/>
                </a:solidFill>
                <a:latin typeface="Helvetica Light" charset="0"/>
                <a:ea typeface="Helvetica Light" charset="0"/>
                <a:cs typeface="Helvetica Light" charset="0"/>
              </a:rPr>
              <a:t>Beyoncé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and </a:t>
            </a:r>
            <a:r>
              <a:rPr lang="en-US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Jay-Z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 took to Twitter to celebrate.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3477949" y="2638221"/>
            <a:ext cx="1573663" cy="560806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770" y="3588138"/>
            <a:ext cx="4602307" cy="30743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88535" y="5125308"/>
            <a:ext cx="1706443" cy="338554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“their daughter”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29051" y="1942103"/>
            <a:ext cx="36952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“‘their daughter’ precedes the people”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44175" y="1916760"/>
            <a:ext cx="4357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mtClean="0">
                <a:latin typeface="Helvetica Light" charset="0"/>
                <a:ea typeface="Helvetica Light" charset="0"/>
                <a:cs typeface="Helvetica Light" charset="0"/>
              </a:rPr>
              <a:t>“</a:t>
            </a:r>
            <a:r>
              <a:rPr lang="en-US" sz="1600" smtClean="0">
                <a:latin typeface="Helvetica Light" charset="0"/>
                <a:ea typeface="Helvetica Light" charset="0"/>
                <a:cs typeface="Helvetica Light" charset="0"/>
              </a:rPr>
              <a:t>the people </a:t>
            </a:r>
            <a:r>
              <a:rPr lang="en-US" sz="1600" dirty="0" smtClean="0">
                <a:latin typeface="Helvetica Light" charset="0"/>
                <a:ea typeface="Helvetica Light" charset="0"/>
                <a:cs typeface="Helvetica Light" charset="0"/>
              </a:rPr>
              <a:t>are preceded by ‘their daughter’”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713515" y="2164992"/>
            <a:ext cx="54025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113" y="1705300"/>
            <a:ext cx="335060" cy="3350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41149" y="1612799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Intended:</a:t>
            </a:r>
            <a:endParaRPr lang="en-US" sz="1600" dirty="0">
              <a:solidFill>
                <a:srgbClr val="00B05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69637" y="1574119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Misinterpreted as:</a:t>
            </a:r>
            <a:endParaRPr lang="en-US" sz="1600" dirty="0">
              <a:solidFill>
                <a:srgbClr val="FF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30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536" y="2231855"/>
            <a:ext cx="3097226" cy="2059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67" y="2689334"/>
            <a:ext cx="1967648" cy="13117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6558" y="4719920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Helvetica Light" charset="0"/>
                <a:ea typeface="Helvetica Light" charset="0"/>
                <a:cs typeface="Helvetica Light" charset="0"/>
              </a:rPr>
              <a:t>Labeled data</a:t>
            </a:r>
            <a:endParaRPr lang="en-US" sz="240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82040" y="4719920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+</a:t>
            </a:r>
            <a:endParaRPr lang="en-US" sz="24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24879" y="4719920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Deep Learning</a:t>
            </a:r>
            <a:endParaRPr lang="en-US" sz="24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386" y="1314222"/>
            <a:ext cx="2977414" cy="29774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24330" y="4719920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=</a:t>
            </a:r>
            <a:endParaRPr lang="en-US" sz="24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58609" y="4719920"/>
            <a:ext cx="2218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S</a:t>
            </a: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tate of the Art</a:t>
            </a:r>
            <a:endParaRPr lang="en-US" sz="24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61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Being “Accurate Enough”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212848"/>
            <a:ext cx="10227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Data Programming: 	Feed a larger set of “accurate enough” </a:t>
            </a:r>
            <a:r>
              <a:rPr lang="en-US" sz="24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labels </a:t>
            </a:r>
          </a:p>
          <a:p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	</a:t>
            </a: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				   to the </a:t>
            </a:r>
            <a:r>
              <a:rPr lang="en-US" sz="24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discriminative</a:t>
            </a: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 model</a:t>
            </a:r>
            <a:endParaRPr lang="en-US" sz="24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3755136"/>
            <a:ext cx="9817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Babble </a:t>
            </a:r>
            <a:r>
              <a:rPr lang="en-US" sz="2400" dirty="0" err="1" smtClean="0">
                <a:latin typeface="Helvetica Light" charset="0"/>
                <a:ea typeface="Helvetica Light" charset="0"/>
                <a:cs typeface="Helvetica Light" charset="0"/>
              </a:rPr>
              <a:t>Labble</a:t>
            </a: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: 		Feed a larger set of “accurate enough” </a:t>
            </a:r>
            <a:r>
              <a:rPr lang="en-US" sz="2400" dirty="0" smtClean="0">
                <a:solidFill>
                  <a:srgbClr val="0070C0"/>
                </a:solidFill>
                <a:latin typeface="Helvetica Light" charset="0"/>
                <a:ea typeface="Helvetica Light" charset="0"/>
                <a:cs typeface="Helvetica Light" charset="0"/>
              </a:rPr>
              <a:t>LFs</a:t>
            </a:r>
          </a:p>
          <a:p>
            <a:r>
              <a:rPr lang="en-US" sz="2400" dirty="0">
                <a:latin typeface="Helvetica Light" charset="0"/>
                <a:ea typeface="Helvetica Light" charset="0"/>
                <a:cs typeface="Helvetica Light" charset="0"/>
              </a:rPr>
              <a:t>	</a:t>
            </a: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				   to the </a:t>
            </a:r>
            <a:r>
              <a:rPr lang="en-US" sz="2400" dirty="0" smtClean="0">
                <a:solidFill>
                  <a:srgbClr val="0070C0"/>
                </a:solidFill>
                <a:latin typeface="Helvetica Light" charset="0"/>
                <a:ea typeface="Helvetica Light" charset="0"/>
                <a:cs typeface="Helvetica Light" charset="0"/>
              </a:rPr>
              <a:t>generative</a:t>
            </a:r>
            <a:r>
              <a:rPr lang="en-US" sz="24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2400" dirty="0" smtClean="0">
                <a:latin typeface="Helvetica Light" charset="0"/>
                <a:ea typeface="Helvetica Light" charset="0"/>
                <a:cs typeface="Helvetica Light" charset="0"/>
              </a:rPr>
              <a:t>model</a:t>
            </a:r>
            <a:endParaRPr lang="en-US" sz="24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30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Experiment: Chemical-Disease Relations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6578" y="1768761"/>
            <a:ext cx="94330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True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mr-IN" sz="2000" dirty="0" smtClean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“because ‘induced by’, ‘caused by’, or ‘due to’ is between the disease and the chemical”</a:t>
            </a:r>
          </a:p>
          <a:p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2000" dirty="0" smtClean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False</a:t>
            </a:r>
            <a:r>
              <a:rPr lang="en-US" sz="2000" dirty="0" smtClean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mr-IN" sz="2000" dirty="0" smtClean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“because 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a treatment word is between the chemical and the disease and the chemical is within 100 characters to the left of the disease”</a:t>
            </a:r>
          </a:p>
          <a:p>
            <a:endParaRPr 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False</a:t>
            </a:r>
            <a:r>
              <a:rPr lang="en-US" sz="2000" dirty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mr-IN" sz="2000" dirty="0">
                <a:latin typeface="Helvetica Light" charset="0"/>
                <a:ea typeface="Helvetica Light" charset="0"/>
                <a:cs typeface="Helvetica Light" charset="0"/>
              </a:rPr>
              <a:t>–</a:t>
            </a:r>
            <a:r>
              <a:rPr lang="en-US" sz="2000" dirty="0">
                <a:latin typeface="Helvetica Light" charset="0"/>
                <a:ea typeface="Helvetica Light" charset="0"/>
                <a:cs typeface="Helvetica Light" charset="0"/>
              </a:rPr>
              <a:t> “because 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the pair of canonical IDs of the chemical and the disease is in the therapeutic combinations dictionary”</a:t>
            </a:r>
            <a:endParaRPr lang="en-US" sz="20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60468" y="5324923"/>
            <a:ext cx="817394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6147883"/>
            <a:ext cx="1661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30 explanations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3333108" y="4511107"/>
            <a:ext cx="817394" cy="163677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33108" y="6147883"/>
            <a:ext cx="761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61 LFs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33108" y="5324923"/>
            <a:ext cx="817394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96654" y="5410785"/>
            <a:ext cx="268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=</a:t>
            </a:r>
            <a:endParaRPr lang="en-US" sz="28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4689014" y="5410785"/>
            <a:ext cx="268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-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67966" y="5654107"/>
            <a:ext cx="817394" cy="4892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95874" y="6001579"/>
            <a:ext cx="817394" cy="1417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V="1">
            <a:off x="8123782" y="6097592"/>
            <a:ext cx="817394" cy="4571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828410" y="6462351"/>
            <a:ext cx="752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Filters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384049" y="5498599"/>
            <a:ext cx="2684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+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21339" y="5498599"/>
            <a:ext cx="2684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+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068058" y="5410785"/>
            <a:ext cx="268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/>
              <a:t>(</a:t>
            </a:r>
            <a:endParaRPr lang="en-US" sz="2800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9134090" y="5410785"/>
            <a:ext cx="268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91392" y="6147883"/>
            <a:ext cx="761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18 LFs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82949" y="6143311"/>
            <a:ext cx="644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6 LFs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274506" y="6138739"/>
            <a:ext cx="558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 LF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507981" y="5410785"/>
            <a:ext cx="268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=</a:t>
            </a:r>
            <a:endParaRPr lang="en-US" sz="2800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10204943" y="5160331"/>
            <a:ext cx="817394" cy="9875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0204943" y="6147883"/>
            <a:ext cx="761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36 LFs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04943" y="5324923"/>
            <a:ext cx="817394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341794" y="5254611"/>
            <a:ext cx="11558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contradiction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08767" y="5254610"/>
            <a:ext cx="953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redundant</a:t>
            </a:r>
            <a:endParaRPr lang="en-US" sz="1400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8167384" y="5254609"/>
            <a:ext cx="7661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uniform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3123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Experiment: Chemical-Disease Relations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567608" y="1583406"/>
            <a:ext cx="6816314" cy="3967001"/>
            <a:chOff x="1226288" y="1679944"/>
            <a:chExt cx="3069265" cy="1786270"/>
          </a:xfrm>
        </p:grpSpPr>
        <p:sp>
          <p:nvSpPr>
            <p:cNvPr id="29" name="Rectangle 28"/>
            <p:cNvSpPr/>
            <p:nvPr/>
          </p:nvSpPr>
          <p:spPr>
            <a:xfrm>
              <a:off x="1226288" y="1679944"/>
              <a:ext cx="3069265" cy="1786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415904" y="1835888"/>
              <a:ext cx="772633" cy="14460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55654" y="2189570"/>
              <a:ext cx="893135" cy="789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latin typeface="Helvetica Light" charset="0"/>
                  <a:ea typeface="Helvetica Light" charset="0"/>
                  <a:cs typeface="Helvetica Light" charset="0"/>
                </a:rPr>
                <a:t>1000 gold labels</a:t>
              </a:r>
              <a:endParaRPr lang="en-US" sz="3600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14577" y="3254484"/>
              <a:ext cx="772633" cy="2743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9648" y="2266514"/>
              <a:ext cx="1162493" cy="485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latin typeface="Helvetica Light" charset="0"/>
                  <a:ea typeface="Helvetica Light" charset="0"/>
                  <a:cs typeface="Helvetica Light" charset="0"/>
                </a:rPr>
                <a:t>30 explanations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34502" y="2266514"/>
              <a:ext cx="250610" cy="346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>
                  <a:latin typeface="Helvetica Light" charset="0"/>
                  <a:ea typeface="Helvetica Light" charset="0"/>
                  <a:cs typeface="Helvetica Light" charset="0"/>
                </a:rPr>
                <a:t>=</a:t>
              </a:r>
              <a:endParaRPr lang="en-US" sz="4400" dirty="0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4580383" y="5938535"/>
            <a:ext cx="29626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*33x fewer </a:t>
            </a:r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inputs</a:t>
            </a: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27924" y="5254991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Light" charset="0"/>
                <a:ea typeface="Helvetica Light" charset="0"/>
                <a:cs typeface="Helvetica Light" charset="0"/>
              </a:rPr>
              <a:t>F1 = 0.53</a:t>
            </a:r>
            <a:endParaRPr lang="en-US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22470" y="5254991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Light" charset="0"/>
                <a:ea typeface="Helvetica Light" charset="0"/>
                <a:cs typeface="Helvetica Light" charset="0"/>
              </a:rPr>
              <a:t>F1 = 0.53</a:t>
            </a:r>
            <a:endParaRPr lang="en-US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56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1394" t="516" r="1394" b="-516"/>
          <a:stretch/>
        </p:blipFill>
        <p:spPr>
          <a:xfrm>
            <a:off x="8628888" y="2496313"/>
            <a:ext cx="2660903" cy="26609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19828" b="13488"/>
          <a:stretch/>
        </p:blipFill>
        <p:spPr>
          <a:xfrm>
            <a:off x="902208" y="2496312"/>
            <a:ext cx="2657571" cy="2660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Expanding to More Domains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65548" y="2496312"/>
            <a:ext cx="2660904" cy="2660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dirty="0" smtClean="0">
                <a:solidFill>
                  <a:schemeClr val="tx1"/>
                </a:solidFill>
              </a:rPr>
              <a:t>A </a:t>
            </a:r>
            <a:r>
              <a:rPr lang="en-US" sz="1600" dirty="0">
                <a:solidFill>
                  <a:schemeClr val="tx1"/>
                </a:solidFill>
              </a:rPr>
              <a:t>popular screen star, Lily, who is the daughter of British rocker Phil Collins and his American </a:t>
            </a:r>
            <a:r>
              <a:rPr lang="en-US" sz="1600" dirty="0" smtClean="0">
                <a:solidFill>
                  <a:schemeClr val="tx1"/>
                </a:solidFill>
              </a:rPr>
              <a:t>wife </a:t>
            </a:r>
            <a:r>
              <a:rPr lang="en-US" sz="1600" dirty="0">
                <a:solidFill>
                  <a:schemeClr val="tx1"/>
                </a:solidFill>
              </a:rPr>
              <a:t>Jill </a:t>
            </a:r>
            <a:r>
              <a:rPr lang="en-US" sz="1600" dirty="0" err="1">
                <a:solidFill>
                  <a:schemeClr val="tx1"/>
                </a:solidFill>
              </a:rPr>
              <a:t>Tavelman</a:t>
            </a:r>
            <a:r>
              <a:rPr lang="en-US" sz="1600" dirty="0">
                <a:solidFill>
                  <a:schemeClr val="tx1"/>
                </a:solidFill>
              </a:rPr>
              <a:t>, was the ideal guest at the film premiere.    Her next project is an untitled Warren Beatty biopic on Howard </a:t>
            </a:r>
            <a:r>
              <a:rPr lang="en-US" sz="1600" dirty="0" smtClean="0">
                <a:solidFill>
                  <a:schemeClr val="tx1"/>
                </a:solidFill>
              </a:rPr>
              <a:t>Hughes that is due to be released in 2016.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0804" y="1896887"/>
            <a:ext cx="13837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 charset="0"/>
                <a:ea typeface="Helvetica Light" charset="0"/>
                <a:cs typeface="Helvetica Light" charset="0"/>
              </a:rPr>
              <a:t>Images</a:t>
            </a: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63830" y="1896887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 charset="0"/>
                <a:ea typeface="Helvetica Light" charset="0"/>
                <a:cs typeface="Helvetica Light" charset="0"/>
              </a:rPr>
              <a:t>Text</a:t>
            </a: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326795" y="1900966"/>
            <a:ext cx="12650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 charset="0"/>
                <a:ea typeface="Helvetica Light" charset="0"/>
                <a:cs typeface="Helvetica Light" charset="0"/>
              </a:rPr>
              <a:t>Tables</a:t>
            </a:r>
            <a:endParaRPr lang="en-US" sz="28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6659" y="5223888"/>
            <a:ext cx="23920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“Is person A </a:t>
            </a:r>
            <a:r>
              <a:rPr lang="en-US" sz="2000" smtClean="0">
                <a:latin typeface="Helvetica Light" charset="0"/>
                <a:ea typeface="Helvetica Light" charset="0"/>
                <a:cs typeface="Helvetica Light" charset="0"/>
              </a:rPr>
              <a:t>riding </a:t>
            </a:r>
          </a:p>
          <a:p>
            <a:pPr algn="ctr"/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bike B?”</a:t>
            </a:r>
            <a:endParaRPr 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51771" y="5225229"/>
            <a:ext cx="34884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“Are person A and Person B </a:t>
            </a:r>
          </a:p>
          <a:p>
            <a:pPr algn="ctr"/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married?”</a:t>
            </a:r>
            <a:endParaRPr 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17408" y="5233421"/>
            <a:ext cx="35631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“Is Value </a:t>
            </a:r>
            <a:r>
              <a:rPr lang="en-US" sz="2000" smtClean="0">
                <a:latin typeface="Helvetica Light" charset="0"/>
                <a:ea typeface="Helvetica Light" charset="0"/>
                <a:cs typeface="Helvetica Light" charset="0"/>
              </a:rPr>
              <a:t>A the </a:t>
            </a:r>
            <a:r>
              <a:rPr lang="en-US" sz="2000" smtClean="0">
                <a:latin typeface="Helvetica Light" charset="0"/>
                <a:ea typeface="Helvetica Light" charset="0"/>
                <a:cs typeface="Helvetica Light" charset="0"/>
              </a:rPr>
              <a:t>collector-b</a:t>
            </a:r>
            <a:r>
              <a:rPr lang="en-US" sz="2000" smtClean="0">
                <a:latin typeface="Helvetica Light" charset="0"/>
                <a:ea typeface="Helvetica Light" charset="0"/>
                <a:cs typeface="Helvetica Light" charset="0"/>
              </a:rPr>
              <a:t>ase </a:t>
            </a:r>
            <a:endParaRPr 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voltage of Part B?”</a:t>
            </a:r>
            <a:endParaRPr 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24712" y="2514600"/>
            <a:ext cx="1389888" cy="2596896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10503" y="355523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Light" charset="0"/>
                <a:ea typeface="Helvetica Light" charset="0"/>
                <a:cs typeface="Helvetica Light" charset="0"/>
              </a:rPr>
              <a:t>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69265" y="3081528"/>
            <a:ext cx="2590514" cy="184708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19391" y="3041065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Helvetica Light" charset="0"/>
                <a:ea typeface="Helvetica Light" charset="0"/>
                <a:cs typeface="Helvetica Light" charset="0"/>
              </a:rPr>
              <a:t>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49824" y="3081528"/>
            <a:ext cx="1078344" cy="24510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60008" y="3364362"/>
            <a:ext cx="1146048" cy="24510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585704" y="3032760"/>
            <a:ext cx="222504" cy="13106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857232" y="2843784"/>
            <a:ext cx="301752" cy="13327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6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9475" y="123126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43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Babble </a:t>
            </a:r>
            <a:r>
              <a:rPr lang="en-US" dirty="0" err="1" smtClean="0">
                <a:latin typeface="Helvetica Light" charset="0"/>
                <a:ea typeface="Helvetica Light" charset="0"/>
                <a:cs typeface="Helvetica Light" charset="0"/>
              </a:rPr>
              <a:t>Labble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: Learning from Natural Language Explanations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4249" y="2050342"/>
            <a:ext cx="491066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0" i="0" u="none" strike="noStrike" dirty="0" smtClean="0">
                <a:solidFill>
                  <a:srgbClr val="0000FF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Bob </a:t>
            </a:r>
            <a:r>
              <a:rPr lang="en-US" sz="1200" b="0" i="0" u="none" strike="noStrike" dirty="0" smtClean="0">
                <a:solidFill>
                  <a:srgbClr val="000000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and his wife </a:t>
            </a:r>
            <a:r>
              <a:rPr lang="en-US" sz="1200" b="0" i="0" u="none" strike="noStrike" dirty="0" smtClean="0">
                <a:solidFill>
                  <a:srgbClr val="FF0000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Alice </a:t>
            </a:r>
            <a:r>
              <a:rPr lang="en-US" sz="1200" b="0" i="0" u="none" strike="noStrike" dirty="0" smtClean="0">
                <a:solidFill>
                  <a:srgbClr val="000000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visited Stanford University last Thursday.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6882" y="1997953"/>
            <a:ext cx="5105400" cy="18226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4249" y="2346006"/>
            <a:ext cx="4910666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b="0" i="0" u="none" strike="noStrike" dirty="0" smtClean="0">
                <a:effectLst/>
                <a:latin typeface="Helvetica" charset="0"/>
                <a:ea typeface="Helvetica" charset="0"/>
                <a:cs typeface="Helvetica" charset="0"/>
              </a:rPr>
              <a:t>Do you think </a:t>
            </a:r>
            <a:r>
              <a:rPr lang="en-US" sz="1200" b="0" i="0" u="none" strike="noStrike" dirty="0" smtClean="0">
                <a:solidFill>
                  <a:srgbClr val="0000FF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Bob </a:t>
            </a:r>
            <a:r>
              <a:rPr lang="en-US" sz="1200" b="0" i="0" u="none" strike="noStrike" dirty="0" smtClean="0">
                <a:solidFill>
                  <a:srgbClr val="000000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and </a:t>
            </a:r>
            <a:r>
              <a:rPr lang="en-US" sz="1200" b="0" i="0" u="none" strike="noStrike" dirty="0" smtClean="0">
                <a:solidFill>
                  <a:srgbClr val="FF0000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Alice</a:t>
            </a:r>
            <a:r>
              <a:rPr lang="en-US" sz="1200" b="0" i="0" u="none" strike="noStrike" dirty="0" smtClean="0">
                <a:solidFill>
                  <a:srgbClr val="000000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 are married?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82" y="2702742"/>
            <a:ext cx="149655" cy="1496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82" y="2903803"/>
            <a:ext cx="149655" cy="1496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0320" y="2632336"/>
            <a:ext cx="4351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 u="none" strike="noStrike" dirty="0" smtClean="0">
                <a:solidFill>
                  <a:srgbClr val="000000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Yes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69464" y="2842541"/>
            <a:ext cx="380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No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4249" y="3114111"/>
            <a:ext cx="4910666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b="1" i="0" u="none" strike="noStrike" dirty="0" smtClean="0">
                <a:effectLst/>
                <a:latin typeface="Helvetica" charset="0"/>
                <a:ea typeface="Helvetica" charset="0"/>
                <a:cs typeface="Helvetica" charset="0"/>
              </a:rPr>
              <a:t>Why</a:t>
            </a:r>
            <a:r>
              <a:rPr lang="en-US" sz="1200" b="1" i="0" u="none" strike="noStrike" dirty="0" smtClean="0">
                <a:solidFill>
                  <a:srgbClr val="000000"/>
                </a:solidFill>
                <a:effectLst/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sz="12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4249" y="3472303"/>
            <a:ext cx="4910666" cy="27699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Helvetica" charset="0"/>
                <a:ea typeface="Helvetica" charset="0"/>
                <a:cs typeface="Helvetica" charset="0"/>
              </a:rPr>
              <a:t>Because the words ‘his wife’ are immediately to the left of Alice.</a:t>
            </a: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592" y="2188841"/>
            <a:ext cx="4502208" cy="36845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7788" y="4067936"/>
            <a:ext cx="3216781" cy="24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34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512" y="1663256"/>
            <a:ext cx="3390251" cy="431692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08157" y="1685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“How can I get enough 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labels?”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3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Option 1: With Labels (One by One)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305122"/>
            <a:ext cx="10617200" cy="2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8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Option 1: With Labels (One by One)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305122"/>
            <a:ext cx="10617200" cy="208128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030720" y="2438400"/>
            <a:ext cx="1717040" cy="637684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Option 1: With Labels (One by One)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90147" y="3948085"/>
            <a:ext cx="5531322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Person1 is ‘Barack’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Person2 is ‘Michelle’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Visited is after Person2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Stanford University is in the sentence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‘and’ is between Person1 and Person2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Person1 is the first word in the sentence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‘and’ is the second word in the sentence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Person3 is the third word in the sentence</a:t>
            </a:r>
          </a:p>
          <a:p>
            <a:pPr marL="285750" indent="-285750">
              <a:buFont typeface="Arial" charset="0"/>
              <a:buChar char="•"/>
            </a:pPr>
            <a:r>
              <a:rPr lang="mr-IN" sz="1600" dirty="0" smtClean="0"/>
              <a:t>…</a:t>
            </a: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‘their daughter’ is after Person1 and Person2 in the sentence</a:t>
            </a:r>
          </a:p>
          <a:p>
            <a:pPr marL="285750" indent="-285750">
              <a:buFont typeface="Arial" charset="0"/>
              <a:buChar char="•"/>
            </a:pPr>
            <a:r>
              <a:rPr lang="mr-IN" sz="1600" dirty="0" smtClean="0"/>
              <a:t>…</a:t>
            </a:r>
            <a:endParaRPr lang="en-US" sz="1600" dirty="0" smtClean="0"/>
          </a:p>
        </p:txBody>
      </p:sp>
      <p:sp>
        <p:nvSpPr>
          <p:cNvPr id="14" name="5-Point Star 13"/>
          <p:cNvSpPr/>
          <p:nvPr/>
        </p:nvSpPr>
        <p:spPr>
          <a:xfrm>
            <a:off x="3590147" y="6183665"/>
            <a:ext cx="248920" cy="243840"/>
          </a:xfrm>
          <a:prstGeom prst="star5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3838"/>
            <a:ext cx="10617200" cy="208128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7132320" y="1647116"/>
            <a:ext cx="1717040" cy="637684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73558" y="3614436"/>
            <a:ext cx="89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24297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“You’re getting warmer</a:t>
            </a:r>
            <a:r>
              <a:rPr lang="mr-IN" dirty="0" smtClean="0">
                <a:latin typeface="Helvetica Light" charset="0"/>
                <a:ea typeface="Helvetica Light" charset="0"/>
                <a:cs typeface="Helvetica Light" charset="0"/>
              </a:rPr>
              <a:t>…</a:t>
            </a:r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.”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18" y="1914208"/>
            <a:ext cx="6616363" cy="405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2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Option 2: With Labeling Functions (DP)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24" y="2125293"/>
            <a:ext cx="9289151" cy="34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4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Light" charset="0"/>
                <a:ea typeface="Helvetica Light" charset="0"/>
                <a:cs typeface="Helvetica Light" charset="0"/>
              </a:rPr>
              <a:t>Option 2: With Labeling Functions (DP)</a:t>
            </a:r>
            <a:endParaRPr lang="en-US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2952" y="2052320"/>
            <a:ext cx="10340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Light" charset="0"/>
                <a:ea typeface="Helvetica Light" charset="0"/>
                <a:cs typeface="Helvetica Light" charset="0"/>
              </a:rPr>
              <a:t>Pro: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latin typeface="Helvetica Light" charset="0"/>
                <a:ea typeface="Helvetica Light" charset="0"/>
                <a:cs typeface="Helvetica Light" charset="0"/>
              </a:rPr>
              <a:t>Labeling scales (label 1000 examples at a time)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2952" y="3804920"/>
            <a:ext cx="91005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Light" charset="0"/>
                <a:ea typeface="Helvetica Light" charset="0"/>
                <a:cs typeface="Helvetica Light" charset="0"/>
              </a:rPr>
              <a:t>Con: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latin typeface="Helvetica Light" charset="0"/>
                <a:ea typeface="Helvetica Light" charset="0"/>
                <a:cs typeface="Helvetica Light" charset="0"/>
              </a:rPr>
              <a:t>Not everyone can (or wants to) write programs!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108" y="5065018"/>
            <a:ext cx="2811780" cy="152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9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3427</TotalTime>
  <Words>801</Words>
  <Application>Microsoft Macintosh PowerPoint</Application>
  <PresentationFormat>Widescreen</PresentationFormat>
  <Paragraphs>211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 Rounded MT Bold</vt:lpstr>
      <vt:lpstr>Calibri</vt:lpstr>
      <vt:lpstr>Calibri Light</vt:lpstr>
      <vt:lpstr>Helvetica</vt:lpstr>
      <vt:lpstr>Helvetica Light</vt:lpstr>
      <vt:lpstr>Mangal</vt:lpstr>
      <vt:lpstr>Arial</vt:lpstr>
      <vt:lpstr>Office Theme</vt:lpstr>
      <vt:lpstr>Babble Labble: Learning from Natural Language Explanations</vt:lpstr>
      <vt:lpstr>PowerPoint Presentation</vt:lpstr>
      <vt:lpstr>PowerPoint Presentation</vt:lpstr>
      <vt:lpstr>Option 1: With Labels (One by One)</vt:lpstr>
      <vt:lpstr>Option 1: With Labels (One by One)</vt:lpstr>
      <vt:lpstr>Option 1: With Labels (One by One)</vt:lpstr>
      <vt:lpstr>“You’re getting warmer….”</vt:lpstr>
      <vt:lpstr>Option 2: With Labeling Functions (DP)</vt:lpstr>
      <vt:lpstr>Option 2: With Labeling Functions (DP)</vt:lpstr>
      <vt:lpstr>Option 3: With Explanations (Babble Labble)</vt:lpstr>
      <vt:lpstr>Option 3: With Explanations (Babble Labble)</vt:lpstr>
      <vt:lpstr>PowerPoint Presentation</vt:lpstr>
      <vt:lpstr>Natural Language is Ambiguous</vt:lpstr>
      <vt:lpstr>Babble Labble Framework</vt:lpstr>
      <vt:lpstr>Semantic Parser</vt:lpstr>
      <vt:lpstr>Spurious Programs </vt:lpstr>
      <vt:lpstr>Filter Bank</vt:lpstr>
      <vt:lpstr>Label Aggregator</vt:lpstr>
      <vt:lpstr>Spurious LFs can still be helpful</vt:lpstr>
      <vt:lpstr>Being “Accurate Enough”</vt:lpstr>
      <vt:lpstr>Experiment: Chemical-Disease Relations</vt:lpstr>
      <vt:lpstr>Experiment: Chemical-Disease Relations</vt:lpstr>
      <vt:lpstr>Expanding to More Domains</vt:lpstr>
      <vt:lpstr>PowerPoint Presentation</vt:lpstr>
      <vt:lpstr>Babble Labble: Learning from Natural Language Explanations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Babble Labble: Learning from Natural Language Explanations</dc:title>
  <dc:creator>Braden Jay Hancock</dc:creator>
  <cp:lastModifiedBy>Braden Jay Hancock</cp:lastModifiedBy>
  <cp:revision>66</cp:revision>
  <dcterms:created xsi:type="dcterms:W3CDTF">2017-04-08T22:00:45Z</dcterms:created>
  <dcterms:modified xsi:type="dcterms:W3CDTF">2017-08-26T05:25:04Z</dcterms:modified>
</cp:coreProperties>
</file>